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1120" r:id="rId2"/>
    <p:sldId id="2135" r:id="rId3"/>
    <p:sldId id="2137" r:id="rId4"/>
    <p:sldId id="2147" r:id="rId5"/>
    <p:sldId id="2165" r:id="rId6"/>
    <p:sldId id="2162" r:id="rId7"/>
    <p:sldId id="2172" r:id="rId8"/>
    <p:sldId id="2173" r:id="rId9"/>
    <p:sldId id="2171" r:id="rId10"/>
    <p:sldId id="2180" r:id="rId11"/>
    <p:sldId id="2159" r:id="rId12"/>
    <p:sldId id="2166" r:id="rId13"/>
    <p:sldId id="2175" r:id="rId14"/>
    <p:sldId id="2176" r:id="rId15"/>
    <p:sldId id="2177" r:id="rId16"/>
    <p:sldId id="2178" r:id="rId17"/>
    <p:sldId id="2181" r:id="rId18"/>
    <p:sldId id="2158" r:id="rId19"/>
    <p:sldId id="2179" r:id="rId20"/>
    <p:sldId id="2182" r:id="rId21"/>
    <p:sldId id="2168" r:id="rId22"/>
    <p:sldId id="2169" r:id="rId23"/>
    <p:sldId id="2170" r:id="rId24"/>
  </p:sldIdLst>
  <p:sldSz cx="8686800" cy="6400800"/>
  <p:notesSz cx="69977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99"/>
    <a:srgbClr val="FFFF99"/>
    <a:srgbClr val="009900"/>
    <a:srgbClr val="008000"/>
    <a:srgbClr val="339933"/>
    <a:srgbClr val="26C2FF"/>
    <a:srgbClr val="C9F9FF"/>
    <a:srgbClr val="41F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76" autoAdjust="0"/>
  </p:normalViewPr>
  <p:slideViewPr>
    <p:cSldViewPr>
      <p:cViewPr varScale="1">
        <p:scale>
          <a:sx n="79" d="100"/>
          <a:sy n="79" d="100"/>
        </p:scale>
        <p:origin x="-1368" y="-112"/>
      </p:cViewPr>
      <p:guideLst>
        <p:guide orient="horz" pos="2016"/>
        <p:guide pos="2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57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6513" y="779463"/>
            <a:ext cx="4386262" cy="3232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2338" y="4433888"/>
            <a:ext cx="5143500" cy="412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3489" tIns="45133" rIns="93489" bIns="451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5392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-110" charset="-128"/>
        <a:cs typeface="ＭＳ Ｐゴシック" pitchFamily="-110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5" charset="0"/>
        <a:ea typeface="ＭＳ Ｐゴシック" pitchFamily="2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Line #9 not flown – acquisition on 7/7/17 was sufficiently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cloud-free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Excessive cloud cover in the Upper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Kuskokwim Valley significantly interfered with acquisitions for lines B30 and B29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Top</a:t>
            </a:r>
            <a:r>
              <a:rPr lang="en-US" dirty="0" smtClean="0"/>
              <a:t>: </a:t>
            </a:r>
            <a:r>
              <a:rPr lang="en-US" sz="1200" dirty="0" err="1" smtClean="0">
                <a:solidFill>
                  <a:srgbClr val="000000"/>
                </a:solidFill>
                <a:ea typeface="Calibri" charset="0"/>
              </a:rPr>
              <a:t>Emmonak</a:t>
            </a:r>
            <a:r>
              <a:rPr lang="en-US" sz="1200" dirty="0" smtClean="0">
                <a:solidFill>
                  <a:srgbClr val="000000"/>
                </a:solidFill>
                <a:ea typeface="Calibri" charset="0"/>
              </a:rPr>
              <a:t> as recorded in Line B16, Track Air #94, Run ID 212431</a:t>
            </a:r>
          </a:p>
          <a:p>
            <a:r>
              <a:rPr lang="en-US" b="1" dirty="0" smtClean="0"/>
              <a:t>Bottom</a:t>
            </a:r>
            <a:r>
              <a:rPr lang="en-US" dirty="0" smtClean="0"/>
              <a:t>: Wetlands detail from </a:t>
            </a:r>
            <a:r>
              <a:rPr lang="en-US" sz="1200" dirty="0" smtClean="0">
                <a:solidFill>
                  <a:srgbClr val="000000"/>
                </a:solidFill>
                <a:ea typeface="Calibri" charset="0"/>
              </a:rPr>
              <a:t>Line B20, Track Air #98, Run ID 225802 showing unusual</a:t>
            </a:r>
            <a:r>
              <a:rPr lang="en-US" sz="1200" baseline="0" dirty="0" smtClean="0">
                <a:solidFill>
                  <a:srgbClr val="000000"/>
                </a:solidFill>
                <a:ea typeface="Calibri" charset="0"/>
              </a:rPr>
              <a:t> greenness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482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AVCAM sky pictures </a:t>
            </a:r>
            <a:r>
              <a:rPr lang="en-US" dirty="0" err="1" smtClean="0"/>
              <a:t>Scammon</a:t>
            </a:r>
            <a:r>
              <a:rPr lang="en-US" dirty="0" smtClean="0"/>
              <a:t> Bay at 1420 AKDT/2220 UTC showing fog and low clouds despite clear skies at </a:t>
            </a:r>
            <a:r>
              <a:rPr lang="en-US" dirty="0" err="1" smtClean="0"/>
              <a:t>Chevak</a:t>
            </a:r>
            <a:endParaRPr lang="en-US" dirty="0" smtClean="0"/>
          </a:p>
          <a:p>
            <a:r>
              <a:rPr lang="en-US" dirty="0" smtClean="0"/>
              <a:t>See http://</a:t>
            </a:r>
            <a:r>
              <a:rPr lang="en-US" dirty="0" err="1" smtClean="0"/>
              <a:t>avcams.faa.gov</a:t>
            </a:r>
            <a:r>
              <a:rPr lang="en-US" dirty="0" smtClean="0"/>
              <a:t>/ for an interactive map of Alaska aviation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36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Aircraft avionics</a:t>
            </a:r>
            <a:r>
              <a:rPr lang="en-US" baseline="0" dirty="0" smtClean="0">
                <a:latin typeface="Times New Roman" charset="0"/>
                <a:ea typeface="ＭＳ Ｐゴシック" charset="0"/>
                <a:cs typeface="ＭＳ Ｐゴシック" charset="0"/>
              </a:rPr>
              <a:t> package continues to have intermittent loss of heading problems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AVCAM sky pictures from Hooper Bay (near </a:t>
            </a:r>
            <a:r>
              <a:rPr lang="en-US" dirty="0" err="1" smtClean="0"/>
              <a:t>Chevak</a:t>
            </a:r>
            <a:r>
              <a:rPr lang="en-US" dirty="0" smtClean="0"/>
              <a:t>) at 1420 AKDT/2220</a:t>
            </a:r>
            <a:r>
              <a:rPr lang="en-US" baseline="0" dirty="0" smtClean="0"/>
              <a:t> </a:t>
            </a:r>
            <a:r>
              <a:rPr lang="en-US" dirty="0" smtClean="0"/>
              <a:t>UTC showing fog and low clouds despite clear</a:t>
            </a:r>
            <a:r>
              <a:rPr lang="en-US" baseline="0" dirty="0" smtClean="0"/>
              <a:t> skies at </a:t>
            </a:r>
            <a:r>
              <a:rPr lang="en-US" baseline="0" dirty="0" err="1" smtClean="0"/>
              <a:t>Chevak</a:t>
            </a:r>
            <a:endParaRPr lang="en-US" dirty="0" smtClean="0"/>
          </a:p>
          <a:p>
            <a:r>
              <a:rPr lang="en-US" dirty="0" smtClean="0"/>
              <a:t>See http://</a:t>
            </a:r>
            <a:r>
              <a:rPr lang="en-US" dirty="0" err="1" smtClean="0"/>
              <a:t>avcams.faa.gov</a:t>
            </a:r>
            <a:r>
              <a:rPr lang="en-US" dirty="0" smtClean="0"/>
              <a:t>/ for an interactive map of Alaska aviation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368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AVCAM sky pictures from Hooper Bay (near </a:t>
            </a:r>
            <a:r>
              <a:rPr lang="en-US" dirty="0" err="1" smtClean="0"/>
              <a:t>Chevak</a:t>
            </a:r>
            <a:r>
              <a:rPr lang="en-US" dirty="0" smtClean="0"/>
              <a:t>) at 1420 AKDT/2220</a:t>
            </a:r>
            <a:r>
              <a:rPr lang="en-US" baseline="0" dirty="0" smtClean="0"/>
              <a:t> </a:t>
            </a:r>
            <a:r>
              <a:rPr lang="en-US" dirty="0" smtClean="0"/>
              <a:t>UTC showing fog and low clouds despite clear</a:t>
            </a:r>
            <a:r>
              <a:rPr lang="en-US" baseline="0" dirty="0" smtClean="0"/>
              <a:t> skies at </a:t>
            </a:r>
            <a:r>
              <a:rPr lang="en-US" baseline="0" dirty="0" err="1" smtClean="0"/>
              <a:t>Chevak</a:t>
            </a:r>
            <a:endParaRPr lang="en-US" dirty="0" smtClean="0"/>
          </a:p>
          <a:p>
            <a:r>
              <a:rPr lang="en-US" dirty="0" smtClean="0"/>
              <a:t>See http://</a:t>
            </a:r>
            <a:r>
              <a:rPr lang="en-US" dirty="0" err="1" smtClean="0"/>
              <a:t>avcams.faa.gov</a:t>
            </a:r>
            <a:r>
              <a:rPr lang="en-US" dirty="0" smtClean="0"/>
              <a:t>/ for an interactive map of Alaska aviation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36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baseline="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Arial" charset="0"/>
                <a:ea typeface="Calibri" charset="0"/>
              </a:rPr>
              <a:t>Mostly clear across the interior of the YK Delta after morning fog dissipates. Some fog still persists along the coast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AVCAM sky pictures from the </a:t>
            </a:r>
            <a:r>
              <a:rPr lang="en-US" dirty="0" err="1" smtClean="0"/>
              <a:t>Emmonak</a:t>
            </a:r>
            <a:r>
              <a:rPr lang="en-US" dirty="0" smtClean="0"/>
              <a:t> near the Bering Sea coast showing mostly clear conditions with some high cirrus on the horizon</a:t>
            </a:r>
            <a:r>
              <a:rPr lang="en-US" baseline="0" dirty="0" smtClean="0"/>
              <a:t> – relevant for lines 1-4 </a:t>
            </a:r>
            <a:endParaRPr lang="en-US" dirty="0" smtClean="0"/>
          </a:p>
          <a:p>
            <a:r>
              <a:rPr lang="en-US" dirty="0" smtClean="0"/>
              <a:t>See http://</a:t>
            </a:r>
            <a:r>
              <a:rPr lang="en-US" dirty="0" err="1" smtClean="0"/>
              <a:t>avcams.faa.gov</a:t>
            </a:r>
            <a:r>
              <a:rPr lang="en-US" dirty="0" smtClean="0"/>
              <a:t>/ for an interactive map of Alaska aviation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36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AVCAM sky pictures from </a:t>
            </a:r>
            <a:r>
              <a:rPr lang="en-US" dirty="0" err="1" smtClean="0"/>
              <a:t>Chevak</a:t>
            </a:r>
            <a:r>
              <a:rPr lang="en-US" dirty="0" smtClean="0"/>
              <a:t> show mostly clear conditions with a few fair weather clouds; relevant for Lines 5-7</a:t>
            </a:r>
          </a:p>
          <a:p>
            <a:r>
              <a:rPr lang="en-US" dirty="0" smtClean="0"/>
              <a:t>See http://</a:t>
            </a:r>
            <a:r>
              <a:rPr lang="en-US" dirty="0" err="1" smtClean="0"/>
              <a:t>avcams.faa.gov</a:t>
            </a:r>
            <a:r>
              <a:rPr lang="en-US" dirty="0" smtClean="0"/>
              <a:t>/ for an interactive map of Alaska aviation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36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AVCAM sky pictures from </a:t>
            </a:r>
            <a:r>
              <a:rPr lang="en-US" dirty="0" err="1" smtClean="0"/>
              <a:t>Kasigluk</a:t>
            </a:r>
            <a:r>
              <a:rPr lang="en-US" dirty="0" smtClean="0"/>
              <a:t> showing partly cloudy conditions with some high cirrus; relevant for Line 8</a:t>
            </a:r>
          </a:p>
          <a:p>
            <a:r>
              <a:rPr lang="en-US" dirty="0" smtClean="0"/>
              <a:t>See http://</a:t>
            </a:r>
            <a:r>
              <a:rPr lang="en-US" dirty="0" err="1" smtClean="0"/>
              <a:t>avcams.faa.gov</a:t>
            </a:r>
            <a:r>
              <a:rPr lang="en-US" dirty="0" smtClean="0"/>
              <a:t>/ for an interactive map of Alaska aviation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36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AVCAM sky pictures from Bethel showing partly cloudy conditions;</a:t>
            </a:r>
            <a:r>
              <a:rPr lang="en-US" baseline="0" dirty="0" smtClean="0"/>
              <a:t> relevant to Line #8</a:t>
            </a:r>
            <a:endParaRPr lang="en-US" dirty="0" smtClean="0"/>
          </a:p>
          <a:p>
            <a:r>
              <a:rPr lang="en-US" dirty="0" smtClean="0"/>
              <a:t>See http://</a:t>
            </a:r>
            <a:r>
              <a:rPr lang="en-US" dirty="0" err="1" smtClean="0"/>
              <a:t>avcams.faa.gov</a:t>
            </a:r>
            <a:r>
              <a:rPr lang="en-US" dirty="0" smtClean="0"/>
              <a:t>/ for an interactive map of Alaska aviation cameras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36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Line 9, B20 successfully acquired on 7/7/17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.png"/><Relationship Id="rId5" Type="http://schemas.openxmlformats.org/officeDocument/2006/relationships/image" Target="../media/image3.wmf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0" y="0"/>
            <a:ext cx="8686800" cy="6400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61913" y="990600"/>
            <a:ext cx="8567737" cy="0"/>
          </a:xfrm>
          <a:prstGeom prst="lin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8"/>
          <p:cNvSpPr>
            <a:spLocks noChangeShapeType="1"/>
          </p:cNvSpPr>
          <p:nvPr userDrawn="1"/>
        </p:nvSpPr>
        <p:spPr bwMode="auto">
          <a:xfrm>
            <a:off x="0" y="5791200"/>
            <a:ext cx="86868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 userDrawn="1"/>
        </p:nvGraphicFramePr>
        <p:xfrm>
          <a:off x="76200" y="63500"/>
          <a:ext cx="687388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2" name="Photo Editor Photo" r:id="rId3" imgW="1523810" imgH="1380952" progId="MSPhotoEd.3">
                  <p:embed/>
                </p:oleObj>
              </mc:Choice>
              <mc:Fallback>
                <p:oleObj name="Photo Editor Photo" r:id="rId3" imgW="1523810" imgH="13809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63500"/>
                        <a:ext cx="687388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0"/>
          <p:cNvSpPr>
            <a:spLocks noChangeArrowheads="1"/>
          </p:cNvSpPr>
          <p:nvPr userDrawn="1"/>
        </p:nvSpPr>
        <p:spPr bwMode="auto">
          <a:xfrm>
            <a:off x="609600" y="152400"/>
            <a:ext cx="2209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l"/>
            <a:r>
              <a:rPr lang="en-US" sz="1000">
                <a:solidFill>
                  <a:schemeClr val="accent2"/>
                </a:solidFill>
                <a:latin typeface="Helvetica" charset="0"/>
              </a:rPr>
              <a:t>National Aeronautics and Space Administration</a:t>
            </a:r>
          </a:p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Jet Propulsion Laboratory</a:t>
            </a:r>
          </a:p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California Institute of Technology</a:t>
            </a:r>
          </a:p>
        </p:txBody>
      </p:sp>
      <p:pic>
        <p:nvPicPr>
          <p:cNvPr id="8" name="Picture 71"/>
          <p:cNvPicPr>
            <a:picLocks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4913" y="5943600"/>
            <a:ext cx="9794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1"/>
          <p:cNvSpPr>
            <a:spLocks noChangeArrowheads="1"/>
          </p:cNvSpPr>
          <p:nvPr userDrawn="1"/>
        </p:nvSpPr>
        <p:spPr bwMode="auto">
          <a:xfrm>
            <a:off x="152400" y="6011863"/>
            <a:ext cx="1905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/>
          <a:p>
            <a:pPr algn="l"/>
            <a:r>
              <a:rPr lang="en-US" sz="1000" b="1">
                <a:solidFill>
                  <a:schemeClr val="accent2"/>
                </a:solidFill>
                <a:latin typeface="Helvetica" charset="0"/>
              </a:rPr>
              <a:t>JPL Proprietary Information</a:t>
            </a:r>
          </a:p>
        </p:txBody>
      </p:sp>
      <p:sp>
        <p:nvSpPr>
          <p:cNvPr id="13421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2622550" y="309563"/>
            <a:ext cx="5105400" cy="762000"/>
          </a:xfrm>
          <a:prstGeom prst="rect">
            <a:avLst/>
          </a:prstGeom>
        </p:spPr>
        <p:txBody>
          <a:bodyPr/>
          <a:lstStyle>
            <a:lvl1pPr>
              <a:defRPr sz="1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 rot="18900000">
            <a:off x="1915415" y="2797054"/>
            <a:ext cx="57536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endParaRPr lang="en-US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143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3" y="141288"/>
            <a:ext cx="4948237" cy="6207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1493838"/>
            <a:ext cx="7816850" cy="4224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3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7613" y="325438"/>
            <a:ext cx="1954212" cy="539273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4975" y="325438"/>
            <a:ext cx="5710238" cy="53927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859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1" y="141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816850" cy="4224337"/>
          </a:xfrm>
          <a:prstGeom prst="rect">
            <a:avLst/>
          </a:prstGeom>
        </p:spPr>
        <p:txBody>
          <a:bodyPr vert="horz"/>
          <a:lstStyle>
            <a:lvl1pPr marL="228600" indent="-228600">
              <a:defRPr sz="2000">
                <a:latin typeface="Arial"/>
                <a:cs typeface="Arial"/>
              </a:defRPr>
            </a:lvl1pPr>
            <a:lvl2pPr marL="457200" indent="-228600">
              <a:defRPr sz="2000">
                <a:latin typeface="Arial"/>
                <a:cs typeface="Arial"/>
              </a:defRPr>
            </a:lvl2pPr>
            <a:lvl3pPr marL="688975" indent="-215900">
              <a:defRPr sz="1800">
                <a:latin typeface="Arial"/>
                <a:cs typeface="Arial"/>
              </a:defRPr>
            </a:lvl3pPr>
            <a:lvl4pPr marL="974725" indent="-214313">
              <a:defRPr sz="1800">
                <a:latin typeface="Arial"/>
                <a:cs typeface="Arial"/>
              </a:defRPr>
            </a:lvl4pPr>
            <a:lvl5pPr marL="1203325" indent="-215900"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08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3213"/>
            <a:ext cx="7383463" cy="127158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13038"/>
            <a:ext cx="7383463" cy="14001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34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3" y="141288"/>
            <a:ext cx="4948237" cy="6207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4975" y="1493838"/>
            <a:ext cx="3832225" cy="422433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493838"/>
            <a:ext cx="3832225" cy="4224337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0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5588"/>
            <a:ext cx="7816850" cy="1066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975" y="1433513"/>
            <a:ext cx="3836988" cy="596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975" y="2030413"/>
            <a:ext cx="3836988" cy="368776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3250" y="1433513"/>
            <a:ext cx="3838575" cy="5969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3250" y="2030413"/>
            <a:ext cx="3838575" cy="3687762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5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1" y="141288"/>
            <a:ext cx="64008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45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30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5" y="255588"/>
            <a:ext cx="2857500" cy="1084262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5663" y="255588"/>
            <a:ext cx="4856162" cy="5462587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975" y="1339850"/>
            <a:ext cx="2857500" cy="43783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7375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388" y="4479925"/>
            <a:ext cx="5211762" cy="5302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03388" y="571500"/>
            <a:ext cx="5211762" cy="38401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03388" y="5010150"/>
            <a:ext cx="5211762" cy="7508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3637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8686800" cy="640080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Line 14"/>
          <p:cNvSpPr>
            <a:spLocks noChangeShapeType="1"/>
          </p:cNvSpPr>
          <p:nvPr/>
        </p:nvSpPr>
        <p:spPr bwMode="auto">
          <a:xfrm>
            <a:off x="0" y="5943600"/>
            <a:ext cx="8686800" cy="0"/>
          </a:xfrm>
          <a:prstGeom prst="line">
            <a:avLst/>
          </a:prstGeom>
          <a:noFill/>
          <a:ln w="317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22"/>
          <p:cNvSpPr>
            <a:spLocks noChangeShapeType="1"/>
          </p:cNvSpPr>
          <p:nvPr/>
        </p:nvSpPr>
        <p:spPr bwMode="auto">
          <a:xfrm>
            <a:off x="0" y="914400"/>
            <a:ext cx="8686800" cy="0"/>
          </a:xfrm>
          <a:prstGeom prst="line">
            <a:avLst/>
          </a:prstGeom>
          <a:noFill/>
          <a:ln w="57150" cmpd="thinThick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9" name="Object 2"/>
          <p:cNvGraphicFramePr>
            <a:graphicFrameLocks noChangeAspect="1"/>
          </p:cNvGraphicFramePr>
          <p:nvPr/>
        </p:nvGraphicFramePr>
        <p:xfrm>
          <a:off x="52388" y="95250"/>
          <a:ext cx="938212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" name="Photo Editor Photo" r:id="rId14" imgW="1523810" imgH="1380952" progId="MSPhotoEd.3">
                  <p:embed/>
                </p:oleObj>
              </mc:Choice>
              <mc:Fallback>
                <p:oleObj name="Photo Editor Photo" r:id="rId14" imgW="1523810" imgH="138095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001" t="11919" r="6001" b="8607"/>
                      <a:stretch>
                        <a:fillRect/>
                      </a:stretch>
                    </p:blipFill>
                    <p:spPr bwMode="auto">
                      <a:xfrm>
                        <a:off x="52388" y="95250"/>
                        <a:ext cx="938212" cy="766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41288"/>
            <a:ext cx="5580856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56513" y="533400"/>
            <a:ext cx="8985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600" b="1" smtClean="0">
                <a:solidFill>
                  <a:schemeClr val="bg1"/>
                </a:solidFill>
              </a:rPr>
              <a:t>CARVE</a:t>
            </a:r>
            <a:endParaRPr lang="en-US" b="1" smtClean="0">
              <a:solidFill>
                <a:schemeClr val="bg1"/>
              </a:solidFill>
            </a:endParaRPr>
          </a:p>
        </p:txBody>
      </p:sp>
      <p:sp>
        <p:nvSpPr>
          <p:cNvPr id="19" name="Text Box 53"/>
          <p:cNvSpPr txBox="1">
            <a:spLocks noChangeArrowheads="1"/>
          </p:cNvSpPr>
          <p:nvPr/>
        </p:nvSpPr>
        <p:spPr bwMode="auto">
          <a:xfrm>
            <a:off x="2514600" y="5962650"/>
            <a:ext cx="367188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b="1" dirty="0" smtClean="0"/>
              <a:t>                                          </a:t>
            </a:r>
            <a:fld id="{31D23DA1-B6CF-ED46-A207-3CA7A46DEF5F}" type="slidenum">
              <a:rPr lang="en-US" sz="1000" b="1" smtClean="0"/>
              <a:pPr>
                <a:lnSpc>
                  <a:spcPts val="1000"/>
                </a:lnSpc>
                <a:defRPr/>
              </a:pPr>
              <a:t>‹#›</a:t>
            </a:fld>
            <a:r>
              <a:rPr lang="en-US" sz="1000" b="1" dirty="0" smtClean="0"/>
              <a:t>                                           </a:t>
            </a:r>
          </a:p>
          <a:p>
            <a:pPr>
              <a:lnSpc>
                <a:spcPts val="1000"/>
              </a:lnSpc>
              <a:defRPr/>
            </a:pPr>
            <a:r>
              <a:rPr lang="en-US" sz="1000" b="1" dirty="0" smtClean="0">
                <a:solidFill>
                  <a:srgbClr val="0000FF"/>
                </a:solidFill>
              </a:rPr>
              <a:t>Arctic Boreal Vulnerability Experiment</a:t>
            </a:r>
          </a:p>
        </p:txBody>
      </p:sp>
      <p:sp>
        <p:nvSpPr>
          <p:cNvPr id="20" name="Text Box 76"/>
          <p:cNvSpPr txBox="1">
            <a:spLocks noChangeArrowheads="1"/>
          </p:cNvSpPr>
          <p:nvPr/>
        </p:nvSpPr>
        <p:spPr bwMode="auto">
          <a:xfrm>
            <a:off x="6236593" y="6026444"/>
            <a:ext cx="2427287" cy="224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dirty="0" smtClean="0"/>
              <a:t>AVIRIS-NG</a:t>
            </a:r>
            <a:r>
              <a:rPr lang="en-US" sz="1000" baseline="0" dirty="0" smtClean="0"/>
              <a:t> </a:t>
            </a:r>
            <a:r>
              <a:rPr lang="en-US" sz="1000" dirty="0" smtClean="0"/>
              <a:t>/ Summer 2017</a:t>
            </a:r>
          </a:p>
        </p:txBody>
      </p:sp>
      <p:sp>
        <p:nvSpPr>
          <p:cNvPr id="21" name="Text Box 76"/>
          <p:cNvSpPr txBox="1">
            <a:spLocks noChangeArrowheads="1"/>
          </p:cNvSpPr>
          <p:nvPr/>
        </p:nvSpPr>
        <p:spPr bwMode="auto">
          <a:xfrm>
            <a:off x="0" y="6026150"/>
            <a:ext cx="251460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8" tIns="45714" rIns="91428" bIns="45714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ts val="1000"/>
              </a:lnSpc>
              <a:defRPr/>
            </a:pPr>
            <a:r>
              <a:rPr lang="en-US" sz="1000" dirty="0" smtClean="0"/>
              <a:t>2017 ABoVE Airborne Campaign</a:t>
            </a:r>
          </a:p>
        </p:txBody>
      </p:sp>
      <p:pic>
        <p:nvPicPr>
          <p:cNvPr id="4" name="Picture 3" descr="ABoVE_Logo_large_blue.jp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36" y="79921"/>
            <a:ext cx="2018029" cy="7799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2pPr>
      <a:lvl3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3pPr>
      <a:lvl4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4pPr>
      <a:lvl5pPr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FF"/>
          </a:solidFill>
          <a:latin typeface="Arial" pitchFamily="25" charset="0"/>
          <a:ea typeface="ＭＳ Ｐゴシック" pitchFamily="-110" charset="-128"/>
          <a:cs typeface="ＭＳ Ｐゴシック" pitchFamily="-110" charset="-128"/>
        </a:defRPr>
      </a:lvl5pPr>
      <a:lvl6pPr marL="4572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6pPr>
      <a:lvl7pPr marL="9144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7pPr>
      <a:lvl8pPr marL="13716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8pPr>
      <a:lvl9pPr marL="1828800" algn="ctr" defTabSz="862013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25" charset="0"/>
        </a:defRPr>
      </a:lvl9pPr>
    </p:titleStyle>
    <p:bodyStyle>
      <a:lvl1pPr marL="323850" indent="-32385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0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00088" indent="-242888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600">
          <a:solidFill>
            <a:schemeClr val="tx1"/>
          </a:solidFill>
          <a:latin typeface="+mn-lt"/>
          <a:ea typeface="ＭＳ Ｐゴシック" pitchFamily="25" charset="-128"/>
        </a:defRPr>
      </a:lvl2pPr>
      <a:lvl3pPr marL="1077913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300">
          <a:solidFill>
            <a:schemeClr val="tx1"/>
          </a:solidFill>
          <a:latin typeface="+mn-lt"/>
          <a:ea typeface="ＭＳ Ｐゴシック" pitchFamily="25" charset="-128"/>
        </a:defRPr>
      </a:lvl3pPr>
      <a:lvl4pPr marL="1508125" indent="-214313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900">
          <a:solidFill>
            <a:schemeClr val="tx1"/>
          </a:solidFill>
          <a:latin typeface="+mn-lt"/>
          <a:ea typeface="ＭＳ Ｐゴシック" pitchFamily="25" charset="-128"/>
        </a:defRPr>
      </a:lvl4pPr>
      <a:lvl5pPr marL="19399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5pPr>
      <a:lvl6pPr marL="23971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6pPr>
      <a:lvl7pPr marL="28543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7pPr>
      <a:lvl8pPr marL="33115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8pPr>
      <a:lvl9pPr marL="3768725" indent="-215900" algn="l" defTabSz="862013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1900">
          <a:solidFill>
            <a:schemeClr val="tx1"/>
          </a:solidFill>
          <a:latin typeface="+mn-lt"/>
          <a:ea typeface="ＭＳ Ｐゴシック" pitchFamily="2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hyperlink" Target="https://avirisng.jpl.nasa.gov/cgi/flights.cgi?step=view_flightlog&amp;flight_id=ang20170707t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7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96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8686800" cy="6400800"/>
          </a:xfrm>
          <a:prstGeom prst="rect">
            <a:avLst/>
          </a:prstGeom>
        </p:spPr>
      </p:pic>
      <p:sp>
        <p:nvSpPr>
          <p:cNvPr id="5124" name="Rectangle 2"/>
          <p:cNvSpPr txBox="1">
            <a:spLocks noChangeArrowheads="1"/>
          </p:cNvSpPr>
          <p:nvPr/>
        </p:nvSpPr>
        <p:spPr bwMode="auto">
          <a:xfrm>
            <a:off x="-21655" y="0"/>
            <a:ext cx="870845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b="1" dirty="0" smtClean="0"/>
              <a:t>Arctic Boreal</a:t>
            </a:r>
            <a:r>
              <a:rPr lang="en-US" sz="2400" b="1" dirty="0"/>
              <a:t> </a:t>
            </a:r>
            <a:r>
              <a:rPr lang="en-US" sz="2400" b="1" dirty="0" smtClean="0"/>
              <a:t>Vulnerability Experiment (ABoVE)</a:t>
            </a:r>
            <a:endParaRPr lang="en-US" sz="2400" b="1" dirty="0"/>
          </a:p>
          <a:p>
            <a:pPr eaLnBrk="1" hangingPunct="1"/>
            <a:r>
              <a:rPr lang="en-US" sz="2400" b="1" dirty="0" smtClean="0">
                <a:solidFill>
                  <a:srgbClr val="000000"/>
                </a:solidFill>
              </a:rPr>
              <a:t>2017 ABoVE Airborne Campaign</a:t>
            </a:r>
          </a:p>
          <a:p>
            <a:pPr eaLnBrk="1" hangingPunct="1"/>
            <a:endParaRPr lang="en-US" sz="2400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sz="24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sz="2400" b="1" dirty="0" smtClean="0"/>
              <a:t>20 July 2017 (DOY  201) </a:t>
            </a:r>
          </a:p>
          <a:p>
            <a:pPr eaLnBrk="1" hangingPunct="1"/>
            <a:r>
              <a:rPr lang="en-US" sz="2400" b="1" dirty="0" smtClean="0"/>
              <a:t>AVIRIS-NG: Yukon-Kuskokwim Delta</a:t>
            </a:r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Charles Miller, Deputy Science Lead</a:t>
            </a: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Jet </a:t>
            </a:r>
            <a:r>
              <a:rPr lang="en-US" b="1" dirty="0">
                <a:solidFill>
                  <a:schemeClr val="bg1"/>
                </a:solidFill>
              </a:rPr>
              <a:t>Propulsion Laboratory, California Institute of Technology</a:t>
            </a: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and the ABoVE Science </a:t>
            </a:r>
            <a:r>
              <a:rPr lang="en-US" b="1" dirty="0">
                <a:solidFill>
                  <a:schemeClr val="bg1"/>
                </a:solidFill>
              </a:rPr>
              <a:t>Team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000" b="1" dirty="0">
                <a:solidFill>
                  <a:schemeClr val="bg1"/>
                </a:solidFill>
              </a:rPr>
              <a:t/>
            </a:r>
            <a:br>
              <a:rPr lang="en-US" sz="1000" b="1" dirty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For Hank Margolis, Eric </a:t>
            </a:r>
            <a:r>
              <a:rPr lang="en-US" sz="1600" b="1" dirty="0" err="1" smtClean="0">
                <a:solidFill>
                  <a:schemeClr val="bg1"/>
                </a:solidFill>
              </a:rPr>
              <a:t>Kasichke</a:t>
            </a:r>
            <a:r>
              <a:rPr lang="en-US" sz="1600" b="1" dirty="0" smtClean="0">
                <a:solidFill>
                  <a:schemeClr val="bg1"/>
                </a:solidFill>
              </a:rPr>
              <a:t>, Bruce </a:t>
            </a:r>
            <a:r>
              <a:rPr lang="en-US" sz="1600" b="1" dirty="0" err="1" smtClean="0">
                <a:solidFill>
                  <a:schemeClr val="bg1"/>
                </a:solidFill>
              </a:rPr>
              <a:t>Tagg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en-US" sz="1600" b="1" dirty="0" smtClean="0">
                <a:solidFill>
                  <a:schemeClr val="bg1"/>
                </a:solidFill>
              </a:rPr>
              <a:t>NASA HQ</a:t>
            </a:r>
          </a:p>
          <a:p>
            <a:pPr eaLnBrk="1" hangingPunct="1"/>
            <a:r>
              <a:rPr lang="en-US" sz="1600" b="1" dirty="0" smtClean="0">
                <a:solidFill>
                  <a:schemeClr val="bg1"/>
                </a:solidFill>
              </a:rPr>
              <a:t>2017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</a:p>
        </p:txBody>
      </p:sp>
      <p:sp>
        <p:nvSpPr>
          <p:cNvPr id="5" name="Content Placeholder 11"/>
          <p:cNvSpPr txBox="1">
            <a:spLocks/>
          </p:cNvSpPr>
          <p:nvPr/>
        </p:nvSpPr>
        <p:spPr bwMode="auto">
          <a:xfrm>
            <a:off x="94928" y="1400200"/>
            <a:ext cx="280831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1pPr>
            <a:lvl2pPr marL="457200" indent="-2286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2pPr>
            <a:lvl3pPr marL="68897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3pPr>
            <a:lvl4pPr marL="974725" indent="-214313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4pPr>
            <a:lvl5pPr marL="12033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5pPr>
            <a:lvl6pPr marL="23971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6pPr>
            <a:lvl7pPr marL="28543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7pPr>
            <a:lvl8pPr marL="33115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8pPr>
            <a:lvl9pPr marL="37687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b="1" dirty="0" smtClean="0">
                <a:latin typeface="Arial" charset="0"/>
                <a:ea typeface="Calibri" charset="0"/>
              </a:rPr>
              <a:t>Data Acquisitions</a:t>
            </a:r>
            <a:r>
              <a:rPr lang="en-US" sz="1600" dirty="0" smtClean="0">
                <a:latin typeface="Arial" charset="0"/>
                <a:ea typeface="Calibri" charset="0"/>
              </a:rPr>
              <a:t>: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1, B17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2, B16</a:t>
            </a:r>
            <a:endParaRPr lang="en-US" sz="1600" dirty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3, B19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4,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B18</a:t>
            </a:r>
            <a:endParaRPr lang="en-US" sz="1600" dirty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5, B15</a:t>
            </a:r>
            <a:endParaRPr lang="en-US" sz="1600" dirty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6, B14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7, B13</a:t>
            </a:r>
            <a:endParaRPr lang="en-US" sz="1600" dirty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8, B20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9, B21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" charset="0"/>
              <a:ea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Planned flight lines</a:t>
            </a:r>
            <a:endParaRPr lang="en-US" sz="1600" b="1" dirty="0"/>
          </a:p>
        </p:txBody>
      </p:sp>
      <p:pic>
        <p:nvPicPr>
          <p:cNvPr id="6" name="Picture 5" descr="Screen Shot 2017-07-20 at 15.00.2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173" y="896144"/>
            <a:ext cx="5077707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7656" y="176024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83560" y="157615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72276" y="107209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7496" y="251225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80188" y="356044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31432" y="4168442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6212" y="4424536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7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31632" y="431245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95728" y="431245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9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7-07-20 at 15.28.36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11" y="896144"/>
            <a:ext cx="4173589" cy="5029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49407" y="928082"/>
            <a:ext cx="2093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As-flown Lines: </a:t>
            </a:r>
          </a:p>
          <a:p>
            <a:r>
              <a:rPr lang="en-US" b="1" dirty="0" smtClean="0"/>
              <a:t>Sortie #1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47656" y="896144"/>
            <a:ext cx="20088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Planned Lines: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Sortie #1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83160" y="1529296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16516" y="138528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79788" y="1011616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3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35772" y="219228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4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9748" y="2984376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5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992" y="359237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6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35772" y="395241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7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15892" y="3848472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8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22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7-07-21 at 14.28.05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68152"/>
            <a:ext cx="8686800" cy="4850470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5387" y="3128392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B17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355347" y="2984376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B16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5811" y="4064496"/>
            <a:ext cx="466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B15</a:t>
            </a:r>
          </a:p>
          <a:p>
            <a:r>
              <a:rPr lang="en-US" sz="1200" b="1" dirty="0" smtClean="0"/>
              <a:t>B14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7056" y="917630"/>
            <a:ext cx="612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As-flown flight lines &amp; acquisition segments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103844" y="3488432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B18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3299" y="2779385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B19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6102" y="2120280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B30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99999" y="2624336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B29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63884" y="4568552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B20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812" y="4640560"/>
            <a:ext cx="466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B13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6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g20170720t200841_ge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500317" y="-5752802"/>
            <a:ext cx="1371600" cy="20142101"/>
          </a:xfrm>
          <a:prstGeom prst="rect">
            <a:avLst/>
          </a:prstGeom>
        </p:spPr>
      </p:pic>
      <p:pic>
        <p:nvPicPr>
          <p:cNvPr id="5" name="Picture 4" descr="ang20170720t195552_geo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362822" y="-7075606"/>
            <a:ext cx="1371600" cy="19907388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ang20170720t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B30, Track Air #108, Run ID 195552: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Kuskokwim River - Nikolai-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Telida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Calibri" charset="0"/>
                <a:cs typeface="Arial"/>
              </a:rPr>
              <a:t> 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B29,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#107,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200841: 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Lucida Grande"/>
                <a:cs typeface="Lucida Grande"/>
              </a:rPr>
              <a:t>Kuskokwim River - McGrath-Nikolai</a:t>
            </a:r>
            <a:endParaRPr lang="en-US" sz="1600" dirty="0">
              <a:solidFill>
                <a:srgbClr val="000000"/>
              </a:solidFill>
              <a:latin typeface="+mj-lt"/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 &amp; B</a:t>
            </a:r>
            <a:r>
              <a:rPr lang="en-US" sz="1600" dirty="0" smtClean="0">
                <a:ea typeface="Calibri" charset="0"/>
              </a:rPr>
              <a:t>. </a:t>
            </a:r>
            <a:r>
              <a:rPr lang="en-US" sz="1600" dirty="0">
                <a:latin typeface="Arial"/>
                <a:cs typeface="Arial"/>
              </a:rPr>
              <a:t>Excessive cloud cover in the Upper Kuskokwim Valley </a:t>
            </a:r>
            <a:r>
              <a:rPr lang="en-US" sz="1600" dirty="0" smtClean="0">
                <a:latin typeface="Arial"/>
                <a:cs typeface="Arial"/>
              </a:rPr>
              <a:t>renders </a:t>
            </a:r>
            <a:r>
              <a:rPr lang="en-US" sz="1600" dirty="0">
                <a:latin typeface="Arial"/>
                <a:cs typeface="Arial"/>
              </a:rPr>
              <a:t>lines B30 and </a:t>
            </a:r>
            <a:r>
              <a:rPr lang="en-US" sz="1600" dirty="0" smtClean="0">
                <a:latin typeface="Arial"/>
                <a:cs typeface="Arial"/>
              </a:rPr>
              <a:t>B29 unusable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15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g20170720t212431_ge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199424" y="-7472048"/>
            <a:ext cx="1371600" cy="23580593"/>
          </a:xfrm>
          <a:prstGeom prst="rect">
            <a:avLst/>
          </a:prstGeom>
        </p:spPr>
      </p:pic>
      <p:pic>
        <p:nvPicPr>
          <p:cNvPr id="2" name="Picture 1" descr="ang20170720t210910_geo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951047" y="-8735838"/>
            <a:ext cx="1371600" cy="23083838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ang20170720t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B17, Track Air #95, Run ID 210910: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Mouth of Yukon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R -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inland transect -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cont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 of B16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B16,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#94,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212431: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Mouth of Yukon R - inland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transect</a:t>
            </a:r>
            <a:endParaRPr lang="en-US" sz="1600" dirty="0">
              <a:solidFill>
                <a:srgbClr val="000000"/>
              </a:solidFill>
              <a:latin typeface="+mj-lt"/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Inland acquisition east of </a:t>
            </a:r>
            <a:r>
              <a:rPr lang="en-US" sz="1600" dirty="0" err="1" smtClean="0">
                <a:solidFill>
                  <a:srgbClr val="000000"/>
                </a:solidFill>
                <a:ea typeface="Calibri" charset="0"/>
              </a:rPr>
              <a:t>Emmonak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Coastal clouds (left hand edge) obscure the main channel of the Yukon River emptying into the Bering Sea at </a:t>
            </a:r>
            <a:r>
              <a:rPr lang="en-US" sz="1600" dirty="0" err="1" smtClean="0">
                <a:solidFill>
                  <a:srgbClr val="000000"/>
                </a:solidFill>
                <a:ea typeface="Calibri" charset="0"/>
              </a:rPr>
              <a:t>Emmonak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rot="16200000">
            <a:off x="8872074" y="3073710"/>
            <a:ext cx="457200" cy="13716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47856" y="3992488"/>
            <a:ext cx="1410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FFFF"/>
                </a:solidFill>
              </a:rPr>
              <a:t>Emmonak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3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g20170720t215547_ge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923527" y="-13268158"/>
            <a:ext cx="1371600" cy="35028797"/>
          </a:xfrm>
          <a:prstGeom prst="rect">
            <a:avLst/>
          </a:prstGeom>
        </p:spPr>
      </p:pic>
      <p:pic>
        <p:nvPicPr>
          <p:cNvPr id="5" name="Picture 4" descr="ang20170720t214520_geo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78399" y="-3963190"/>
            <a:ext cx="1371600" cy="13538541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ang20170720t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B19, Track Air #97, Run ID 214520: 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Lucida Grande"/>
                <a:cs typeface="Lucida Grande"/>
              </a:rPr>
              <a:t>YK Delta transect - continuation of B18</a:t>
            </a:r>
            <a:endParaRPr lang="en-US" sz="1600" dirty="0">
              <a:solidFill>
                <a:srgbClr val="000000"/>
              </a:solidFill>
              <a:latin typeface="+mj-lt"/>
              <a:ea typeface="Calibri" charset="0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B18,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#96,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215547: </a:t>
            </a:r>
            <a:r>
              <a:rPr lang="en-US" sz="1600" dirty="0">
                <a:solidFill>
                  <a:srgbClr val="000000"/>
                </a:solidFill>
                <a:ea typeface="Lucida Grande"/>
                <a:cs typeface="Lucida Grande"/>
              </a:rPr>
              <a:t>YK Delta </a:t>
            </a:r>
            <a:r>
              <a:rPr lang="en-US" sz="1600" dirty="0" smtClean="0">
                <a:solidFill>
                  <a:srgbClr val="000000"/>
                </a:solidFill>
                <a:ea typeface="Lucida Grande"/>
                <a:cs typeface="Lucida Grande"/>
              </a:rPr>
              <a:t>transect - </a:t>
            </a:r>
            <a:r>
              <a:rPr lang="en-US" sz="1600" dirty="0">
                <a:solidFill>
                  <a:srgbClr val="000000"/>
                </a:solidFill>
                <a:ea typeface="Lucida Grande"/>
                <a:cs typeface="Lucida Grande"/>
              </a:rPr>
              <a:t>continuation of </a:t>
            </a:r>
            <a:r>
              <a:rPr lang="en-US" sz="1600" dirty="0" smtClean="0">
                <a:solidFill>
                  <a:srgbClr val="000000"/>
                </a:solidFill>
                <a:ea typeface="Lucida Grande"/>
                <a:cs typeface="Lucida Grande"/>
              </a:rPr>
              <a:t>B15</a:t>
            </a:r>
            <a:endParaRPr lang="en-US" sz="1600" dirty="0">
              <a:solidFill>
                <a:srgbClr val="000000"/>
              </a:solidFill>
              <a:latin typeface="+mj-lt"/>
              <a:ea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Small “popcorn” clouds in this scene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Increasing cloud cover encountered towards the southern end of Line B18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78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g20170720t222512_ge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48713" y="-7793344"/>
            <a:ext cx="1371600" cy="24079169"/>
          </a:xfrm>
          <a:prstGeom prst="rect">
            <a:avLst/>
          </a:prstGeom>
        </p:spPr>
      </p:pic>
      <p:pic>
        <p:nvPicPr>
          <p:cNvPr id="2" name="Picture 1" descr="ang20170720t221509_geo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456933" y="-4241725"/>
            <a:ext cx="1371600" cy="14095610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ang20170720t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B15, Track Air #93, Run ID 221509: 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Lucida Grande"/>
                <a:cs typeface="Lucida Grande"/>
              </a:rPr>
              <a:t>YK Delta transect - continuation of </a:t>
            </a:r>
            <a:r>
              <a:rPr lang="en-US" sz="1600" dirty="0" smtClean="0">
                <a:solidFill>
                  <a:srgbClr val="000000"/>
                </a:solidFill>
                <a:latin typeface="+mj-lt"/>
                <a:ea typeface="Lucida Grande"/>
                <a:cs typeface="Lucida Grande"/>
              </a:rPr>
              <a:t>B14</a:t>
            </a:r>
            <a:endParaRPr lang="en-US" sz="1600" dirty="0">
              <a:solidFill>
                <a:srgbClr val="000000"/>
              </a:solidFill>
              <a:latin typeface="+mj-lt"/>
              <a:ea typeface="Calibri" charset="0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B14,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#94,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222512: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Frost - YK Delta parallel coast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 &amp; B</a:t>
            </a:r>
            <a:r>
              <a:rPr lang="en-US" sz="1600" dirty="0" smtClean="0">
                <a:ea typeface="Calibri" charset="0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Cloud field seen at the connecting edges of lines B14 and B13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32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g20170720t225802_geo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15585" y="-7760217"/>
            <a:ext cx="1371600" cy="24012914"/>
          </a:xfrm>
          <a:prstGeom prst="rect">
            <a:avLst/>
          </a:prstGeom>
        </p:spPr>
      </p:pic>
      <p:pic>
        <p:nvPicPr>
          <p:cNvPr id="5" name="Picture 4" descr="ang20170720t224114_geo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570942" y="-5355734"/>
            <a:ext cx="1371600" cy="16323629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8591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AVIRIS-NG Quick-look </a:t>
            </a:r>
            <a:r>
              <a:rPr lang="en-US" sz="1800" dirty="0" smtClean="0"/>
              <a:t>products</a:t>
            </a:r>
          </a:p>
          <a:p>
            <a:pPr algn="l"/>
            <a:r>
              <a:rPr lang="en-US" sz="1600" dirty="0">
                <a:solidFill>
                  <a:srgbClr val="0000FF"/>
                </a:solidFill>
                <a:hlinkClick r:id="rId5"/>
              </a:rPr>
              <a:t>https://avirisng.jpl.nasa.gov/cgi/flights.cgi?step=view_flightlog&amp;flight_id=</a:t>
            </a:r>
            <a:r>
              <a:rPr lang="en-US" sz="1600" dirty="0" smtClean="0">
                <a:solidFill>
                  <a:srgbClr val="0000FF"/>
                </a:solidFill>
                <a:hlinkClick r:id="rId5"/>
              </a:rPr>
              <a:t>ang20170720t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/>
            <a:r>
              <a:rPr lang="en-US" sz="1600" dirty="0" smtClean="0">
                <a:ea typeface="Calibri" charset="0"/>
              </a:rPr>
              <a:t>A.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B13, Track Air #91, Run ID 224114: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Frost - YK Delta coast - inland transect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  <a:p>
            <a:pPr algn="l"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B.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B20,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#98,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Run ID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225802: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Schaefer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Lucida Grande"/>
                <a:cs typeface="Arial"/>
              </a:rPr>
              <a:t>- YK Delta lakes</a:t>
            </a:r>
            <a:endParaRPr lang="en-US" sz="1600" dirty="0">
              <a:solidFill>
                <a:srgbClr val="000000"/>
              </a:solidFill>
              <a:latin typeface="Arial"/>
              <a:ea typeface="Calibri" charset="0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197" y="968152"/>
            <a:ext cx="3290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0000FF"/>
                </a:solidFill>
              </a:rPr>
              <a:t>Winston Olson-Duvall, JPL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928" y="2151057"/>
            <a:ext cx="360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928" y="3663225"/>
            <a:ext cx="369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B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A</a:t>
            </a:r>
            <a:r>
              <a:rPr lang="en-US" sz="1600" dirty="0" smtClean="0">
                <a:ea typeface="Calibri" charset="0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Clouds interfere with the right hand side of line B13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B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Patchy clouds obscure the beginning of this otherwise excellent acquisition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986416" y="-1981305"/>
            <a:ext cx="2771649" cy="8686800"/>
          </a:xfrm>
          <a:prstGeom prst="rect">
            <a:avLst/>
          </a:prstGeom>
        </p:spPr>
      </p:pic>
      <p:pic>
        <p:nvPicPr>
          <p:cNvPr id="7" name="Picture 6" descr="ang20170720t225802_geo.jpe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303653" y="481549"/>
            <a:ext cx="2079494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75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8000" b="1" dirty="0" smtClean="0"/>
              <a:t>Backup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840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/>
          </a:p>
        </p:txBody>
      </p:sp>
      <p:pic>
        <p:nvPicPr>
          <p:cNvPr id="4" name="Picture 3" descr="AVIRIS sortie #2 - Bethel - Kena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08" y="968152"/>
            <a:ext cx="4114800" cy="4094328"/>
          </a:xfrm>
          <a:prstGeom prst="rect">
            <a:avLst/>
          </a:prstGeom>
        </p:spPr>
      </p:pic>
      <p:pic>
        <p:nvPicPr>
          <p:cNvPr id="5" name="Picture 4" descr="aviris sortie #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36" y="968152"/>
            <a:ext cx="4114800" cy="4094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992" y="1040160"/>
            <a:ext cx="3248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As-flown Lines: Sortie #1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5448" y="1040160"/>
            <a:ext cx="3248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As-flown Lines: Sortie #2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328" y="5105707"/>
            <a:ext cx="82725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0"/>
              </a:spcAft>
            </a:pPr>
            <a:r>
              <a:rPr lang="en-US" sz="1600" b="1" dirty="0" smtClean="0">
                <a:ea typeface="Calibri" charset="0"/>
              </a:rPr>
              <a:t>Sortie #1</a:t>
            </a:r>
            <a:r>
              <a:rPr lang="en-US" sz="1600" dirty="0" smtClean="0">
                <a:ea typeface="Calibri" charset="0"/>
              </a:rPr>
              <a:t>. 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Data acquisition in the Yukon-Kuskokwim Delta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  <a:p>
            <a:pPr algn="l"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charset="0"/>
              </a:rPr>
              <a:t>Sortie #2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. Transit form Bethel to Kenai</a:t>
            </a:r>
            <a:endParaRPr lang="en-US" sz="1600" dirty="0">
              <a:solidFill>
                <a:srgbClr val="000000"/>
              </a:solidFill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79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VIRIS-NG logo.png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3" y="1544216"/>
            <a:ext cx="8686800" cy="3762732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20 July 2017</a:t>
            </a:r>
            <a:r>
              <a:rPr lang="en-US" dirty="0">
                <a:solidFill>
                  <a:schemeClr val="accent2"/>
                </a:solidFill>
              </a:rPr>
              <a:t>/DOY </a:t>
            </a:r>
            <a:r>
              <a:rPr lang="en-US" dirty="0" smtClean="0">
                <a:solidFill>
                  <a:schemeClr val="accent2"/>
                </a:solidFill>
              </a:rPr>
              <a:t>201</a:t>
            </a: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Yukon-Kuskokwim Delta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Content Placeholder 11"/>
          <p:cNvSpPr>
            <a:spLocks noGrp="1"/>
          </p:cNvSpPr>
          <p:nvPr>
            <p:ph idx="1"/>
          </p:nvPr>
        </p:nvSpPr>
        <p:spPr bwMode="auto">
          <a:xfrm>
            <a:off x="238944" y="1040160"/>
            <a:ext cx="8280920" cy="40324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en-US" sz="1800" b="1" dirty="0" smtClean="0">
                <a:latin typeface="Arial" charset="0"/>
                <a:ea typeface="Calibri" charset="0"/>
              </a:rPr>
              <a:t>Daily Status</a:t>
            </a:r>
            <a:r>
              <a:rPr lang="en-US" sz="1800" dirty="0" smtClean="0">
                <a:latin typeface="Arial" charset="0"/>
                <a:ea typeface="Calibri" charset="0"/>
              </a:rPr>
              <a:t>:</a:t>
            </a:r>
          </a:p>
          <a:p>
            <a:r>
              <a:rPr lang="en-US" sz="1800" b="1" dirty="0" smtClean="0"/>
              <a:t>AVIRIS-NG / Dynamic Aviation B-200 (N53W) </a:t>
            </a:r>
          </a:p>
          <a:p>
            <a:r>
              <a:rPr lang="en-US" sz="1800" dirty="0" smtClean="0"/>
              <a:t>REPORT </a:t>
            </a:r>
            <a:r>
              <a:rPr lang="en-US" sz="1800" dirty="0"/>
              <a:t>DATE:  </a:t>
            </a:r>
            <a:r>
              <a:rPr lang="en-US" sz="1800" dirty="0" smtClean="0"/>
              <a:t>20 July 2017</a:t>
            </a:r>
            <a:endParaRPr lang="en-US" sz="1800" dirty="0"/>
          </a:p>
          <a:p>
            <a:r>
              <a:rPr lang="en-US" sz="1800" dirty="0"/>
              <a:t>Current Status of Aircraft:  </a:t>
            </a:r>
            <a:r>
              <a:rPr lang="en-US" sz="1800" dirty="0" smtClean="0"/>
              <a:t>	</a:t>
            </a:r>
            <a:r>
              <a:rPr lang="en-US" sz="1800" b="1" dirty="0" smtClean="0">
                <a:solidFill>
                  <a:srgbClr val="FF6600"/>
                </a:solidFill>
              </a:rPr>
              <a:t>Yellow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/>
              <a:t>Current Status of </a:t>
            </a:r>
            <a:r>
              <a:rPr lang="en-US" sz="1800" dirty="0" smtClean="0"/>
              <a:t>AVIRIS: </a:t>
            </a:r>
            <a:r>
              <a:rPr lang="en-US" sz="1800" dirty="0"/>
              <a:t> </a:t>
            </a:r>
            <a:r>
              <a:rPr lang="en-US" sz="1800" dirty="0" smtClean="0"/>
              <a:t>	</a:t>
            </a:r>
            <a:r>
              <a:rPr lang="en-US" sz="1800" b="1" dirty="0">
                <a:solidFill>
                  <a:srgbClr val="008000"/>
                </a:solidFill>
              </a:rPr>
              <a:t>GREEN</a:t>
            </a:r>
            <a:endParaRPr lang="en-US" sz="1800" dirty="0">
              <a:solidFill>
                <a:srgbClr val="FF6600"/>
              </a:solidFill>
            </a:endParaRPr>
          </a:p>
          <a:p>
            <a:r>
              <a:rPr lang="en-US" sz="1800" dirty="0" smtClean="0"/>
              <a:t>Current </a:t>
            </a:r>
            <a:r>
              <a:rPr lang="en-US" sz="1800" dirty="0"/>
              <a:t>Deployment Location:  </a:t>
            </a:r>
            <a:r>
              <a:rPr lang="en-US" sz="1800" dirty="0" smtClean="0"/>
              <a:t>Fairbanks AK (PAFA)</a:t>
            </a:r>
          </a:p>
          <a:p>
            <a:r>
              <a:rPr lang="en-US" sz="1800" dirty="0" smtClean="0"/>
              <a:t>Crew:  </a:t>
            </a:r>
            <a:r>
              <a:rPr lang="en-US" sz="1800" dirty="0" smtClean="0">
                <a:solidFill>
                  <a:prstClr val="black"/>
                </a:solidFill>
              </a:rPr>
              <a:t>Rogers, </a:t>
            </a:r>
            <a:r>
              <a:rPr lang="en-US" sz="1800" dirty="0" err="1" smtClean="0">
                <a:solidFill>
                  <a:prstClr val="black"/>
                </a:solidFill>
              </a:rPr>
              <a:t>Heidt</a:t>
            </a:r>
            <a:r>
              <a:rPr lang="en-US" sz="1800" dirty="0" smtClean="0">
                <a:solidFill>
                  <a:prstClr val="black"/>
                </a:solidFill>
              </a:rPr>
              <a:t>, Nolte, </a:t>
            </a:r>
            <a:r>
              <a:rPr lang="en-US" sz="1800" dirty="0" err="1" smtClean="0">
                <a:solidFill>
                  <a:prstClr val="black"/>
                </a:solidFill>
              </a:rPr>
              <a:t>Bernas</a:t>
            </a:r>
            <a:endParaRPr lang="en-US" sz="1800" dirty="0" smtClean="0">
              <a:solidFill>
                <a:prstClr val="black"/>
              </a:solidFill>
            </a:endParaRPr>
          </a:p>
          <a:p>
            <a:r>
              <a:rPr lang="en-US" sz="1800" dirty="0" smtClean="0">
                <a:latin typeface="Arial" charset="0"/>
                <a:ea typeface="Calibri" charset="0"/>
              </a:rPr>
              <a:t>Science </a:t>
            </a:r>
            <a:r>
              <a:rPr lang="en-US" sz="1800" dirty="0">
                <a:latin typeface="Arial" charset="0"/>
                <a:ea typeface="Calibri" charset="0"/>
              </a:rPr>
              <a:t>Coordinator: </a:t>
            </a:r>
            <a:r>
              <a:rPr lang="en-US" sz="1800" dirty="0" smtClean="0">
                <a:latin typeface="Arial" charset="0"/>
                <a:ea typeface="Calibri" charset="0"/>
              </a:rPr>
              <a:t>A Thorpe</a:t>
            </a:r>
          </a:p>
          <a:p>
            <a:r>
              <a:rPr lang="en-US" sz="1800" dirty="0" smtClean="0">
                <a:latin typeface="Arial" charset="0"/>
                <a:ea typeface="Calibri" charset="0"/>
              </a:rPr>
              <a:t>Science </a:t>
            </a:r>
            <a:r>
              <a:rPr lang="en-US" sz="1800" dirty="0">
                <a:latin typeface="Arial" charset="0"/>
                <a:ea typeface="Calibri" charset="0"/>
              </a:rPr>
              <a:t>Lead: </a:t>
            </a:r>
            <a:r>
              <a:rPr lang="en-US" sz="1800" dirty="0" smtClean="0">
                <a:latin typeface="Arial" charset="0"/>
                <a:ea typeface="Calibri" charset="0"/>
              </a:rPr>
              <a:t>C Miller</a:t>
            </a:r>
          </a:p>
          <a:p>
            <a:r>
              <a:rPr lang="en-US" sz="1800" dirty="0" smtClean="0">
                <a:latin typeface="Arial" charset="0"/>
                <a:ea typeface="Calibri" charset="0"/>
              </a:rPr>
              <a:t>Project Managers: M Eastwood, I </a:t>
            </a:r>
            <a:r>
              <a:rPr lang="en-US" sz="1800" dirty="0" err="1" smtClean="0">
                <a:latin typeface="Arial" charset="0"/>
                <a:ea typeface="Calibri" charset="0"/>
              </a:rPr>
              <a:t>McCubbin</a:t>
            </a:r>
            <a:endParaRPr lang="en-US" sz="1800" dirty="0">
              <a:latin typeface="Arial" charset="0"/>
              <a:ea typeface="Calibri" charset="0"/>
            </a:endParaRPr>
          </a:p>
          <a:p>
            <a:r>
              <a:rPr lang="en-US" sz="1800" dirty="0" smtClean="0">
                <a:latin typeface="Arial" charset="0"/>
                <a:ea typeface="Calibri" charset="0"/>
              </a:rPr>
              <a:t>Instrument PI: R Green</a:t>
            </a:r>
            <a:endParaRPr lang="en-US" sz="1800" dirty="0">
              <a:latin typeface="Arial" charset="0"/>
              <a:ea typeface="Calibri" charset="0"/>
            </a:endParaRPr>
          </a:p>
          <a:p>
            <a:endParaRPr lang="en-US" sz="1800" dirty="0"/>
          </a:p>
          <a:p>
            <a:pPr marL="0" indent="0">
              <a:lnSpc>
                <a:spcPts val="1900"/>
              </a:lnSpc>
              <a:spcBef>
                <a:spcPct val="0"/>
              </a:spcBef>
              <a:spcAft>
                <a:spcPts val="900"/>
              </a:spcAft>
              <a:buNone/>
            </a:pPr>
            <a:endParaRPr lang="en-US" sz="800" b="1" dirty="0">
              <a:latin typeface="Arial" charset="0"/>
              <a:ea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6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7 July 2017/DOY 188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Screen Shot 2017-08-03 at 11.27.47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920" y="32048"/>
            <a:ext cx="8686800" cy="61500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1472" y="3706197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FAA AVCAMS in the </a:t>
            </a:r>
          </a:p>
          <a:p>
            <a:r>
              <a:rPr lang="en-US" sz="1800" b="1" dirty="0" smtClean="0"/>
              <a:t>YK Delta &amp; Surrounding Areas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001239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76" y="1400200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08" y="1328192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896" y="3650704"/>
            <a:ext cx="304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232" y="3632448"/>
            <a:ext cx="3048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448"/>
            <a:ext cx="3048000" cy="2286000"/>
          </a:xfrm>
          <a:prstGeom prst="rect">
            <a:avLst/>
          </a:prstGeom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968" y="1072098"/>
            <a:ext cx="1096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2208" y="3704456"/>
            <a:ext cx="91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8265" y="3704456"/>
            <a:ext cx="79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W</a:t>
            </a:r>
            <a:r>
              <a:rPr lang="en-US" b="1" dirty="0" smtClean="0">
                <a:solidFill>
                  <a:srgbClr val="FFFFFF"/>
                </a:solidFill>
              </a:rPr>
              <a:t>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20" y="928082"/>
            <a:ext cx="2764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err="1" smtClean="0"/>
              <a:t>Scammon</a:t>
            </a:r>
            <a:r>
              <a:rPr lang="en-US" b="1" dirty="0" smtClean="0"/>
              <a:t> Bay (SCM)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49217" y="3704456"/>
            <a:ext cx="7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East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5408" y="1400200"/>
            <a:ext cx="868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2920194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76" y="1400200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08" y="1328192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896" y="3650704"/>
            <a:ext cx="304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232" y="3632448"/>
            <a:ext cx="3048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448"/>
            <a:ext cx="3048000" cy="2286000"/>
          </a:xfrm>
          <a:prstGeom prst="rect">
            <a:avLst/>
          </a:prstGeom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968" y="1072098"/>
            <a:ext cx="1096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2208" y="3704456"/>
            <a:ext cx="148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Southwest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8265" y="3704456"/>
            <a:ext cx="79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W</a:t>
            </a:r>
            <a:r>
              <a:rPr lang="en-US" b="1" dirty="0" smtClean="0">
                <a:solidFill>
                  <a:srgbClr val="FFFFFF"/>
                </a:solidFill>
              </a:rPr>
              <a:t>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20" y="928082"/>
            <a:ext cx="2407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Hooper Bay (HPB)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49217" y="3704456"/>
            <a:ext cx="138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Northeast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5408" y="1400200"/>
            <a:ext cx="868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1084547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76" y="1400200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08" y="1328192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896" y="3650704"/>
            <a:ext cx="304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232" y="3632448"/>
            <a:ext cx="3048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448"/>
            <a:ext cx="3048000" cy="2286000"/>
          </a:xfrm>
          <a:prstGeom prst="rect">
            <a:avLst/>
          </a:prstGeom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968" y="1072098"/>
            <a:ext cx="1096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2208" y="3704456"/>
            <a:ext cx="91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8265" y="3704456"/>
            <a:ext cx="148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Southwest</a:t>
            </a:r>
            <a:endParaRPr lang="en-US" b="1" dirty="0" smtClean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20" y="928082"/>
            <a:ext cx="193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err="1" smtClean="0"/>
              <a:t>Newtok</a:t>
            </a:r>
            <a:r>
              <a:rPr lang="en-US" b="1" dirty="0" smtClean="0"/>
              <a:t> (EWU)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49217" y="3704456"/>
            <a:ext cx="7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East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5408" y="1400200"/>
            <a:ext cx="138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Northeast</a:t>
            </a:r>
            <a:endParaRPr lang="en-US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76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31416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72</a:t>
            </a:r>
            <a:r>
              <a:rPr lang="en-US" dirty="0" smtClean="0">
                <a:solidFill>
                  <a:schemeClr val="accent2"/>
                </a:solidFill>
              </a:rPr>
              <a:t>-Hour Look Ahead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960" y="1544216"/>
            <a:ext cx="806489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Friday 21 July – Friday 28 July: Avionics repair @ Kenai</a:t>
            </a:r>
            <a:endParaRPr lang="en-US" sz="1800" b="1" dirty="0"/>
          </a:p>
          <a:p>
            <a:pPr marL="285750" indent="-285750" algn="l">
              <a:buFont typeface="Arial"/>
              <a:buChar char="•"/>
            </a:pPr>
            <a:r>
              <a:rPr lang="en-US" sz="1800" dirty="0" smtClean="0"/>
              <a:t>Hard down day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b="1" dirty="0" smtClean="0"/>
              <a:t>Saturday 29 July – Monday 31 July 2017:</a:t>
            </a:r>
            <a:endParaRPr lang="en-US" sz="1800" b="1" dirty="0"/>
          </a:p>
          <a:p>
            <a:pPr marL="285750" indent="-285750" algn="l">
              <a:buFont typeface="Arial"/>
              <a:buChar char="•"/>
            </a:pPr>
            <a:r>
              <a:rPr lang="en-US" sz="1800" dirty="0" smtClean="0"/>
              <a:t>Alaska Targets of Opportunity</a:t>
            </a:r>
          </a:p>
          <a:p>
            <a:pPr marL="285750" indent="-285750" algn="l">
              <a:buFont typeface="Arial"/>
              <a:buChar char="•"/>
            </a:pPr>
            <a:endParaRPr lang="en-US" sz="1800" dirty="0"/>
          </a:p>
          <a:p>
            <a:pPr algn="l"/>
            <a:r>
              <a:rPr lang="en-US" sz="1800" b="1" dirty="0" smtClean="0"/>
              <a:t>Tuesday 1 August 2017 (DOY 213):</a:t>
            </a:r>
            <a:endParaRPr lang="en-US" sz="1800" b="1" dirty="0"/>
          </a:p>
          <a:p>
            <a:pPr marL="285750" indent="-285750" algn="l">
              <a:buFont typeface="Arial"/>
              <a:buChar char="•"/>
            </a:pPr>
            <a:r>
              <a:rPr lang="en-US" sz="1800" dirty="0" smtClean="0"/>
              <a:t>Transit to Canadian targets</a:t>
            </a:r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6976" y="1040160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All plans weather dependent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1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7-07-20-2200Z-GOES-West-AK-vis.jpe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36" y="968152"/>
            <a:ext cx="4114800" cy="4761538"/>
          </a:xfrm>
          <a:prstGeom prst="rect">
            <a:avLst/>
          </a:prstGeom>
        </p:spPr>
      </p:pic>
      <p:pic>
        <p:nvPicPr>
          <p:cNvPr id="4" name="Picture 3" descr="2017-07-20-2200Z-GOES-West-AK-ir4.jpe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5408" y="968027"/>
            <a:ext cx="4114800" cy="4824661"/>
          </a:xfrm>
          <a:prstGeom prst="rect">
            <a:avLst/>
          </a:prstGeom>
        </p:spPr>
      </p:pic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111152" y="3704456"/>
            <a:ext cx="576064" cy="1152128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47456" y="96815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GOES-West IR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smtClean="0">
                <a:solidFill>
                  <a:srgbClr val="FFFFFF"/>
                </a:solidFill>
              </a:rPr>
              <a:t>2200Z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 rot="18300000">
            <a:off x="4992246" y="3432315"/>
            <a:ext cx="1371600" cy="22860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984" y="968152"/>
            <a:ext cx="3168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GOES-West Vis 2200Z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 rot="18300000">
            <a:off x="743774" y="3418789"/>
            <a:ext cx="1371600" cy="22860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6210" tIns="43105" rIns="86210" bIns="43105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620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2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87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08" y="1328192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896" y="3650704"/>
            <a:ext cx="304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232" y="3632448"/>
            <a:ext cx="3048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448"/>
            <a:ext cx="3048000" cy="2286000"/>
          </a:xfrm>
          <a:prstGeom prst="rect">
            <a:avLst/>
          </a:prstGeom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968" y="1072098"/>
            <a:ext cx="1096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2208" y="3704456"/>
            <a:ext cx="1424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Southeast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8265" y="3704456"/>
            <a:ext cx="91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South</a:t>
            </a:r>
            <a:endParaRPr lang="en-US" b="1" dirty="0" smtClean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20" y="928082"/>
            <a:ext cx="3186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err="1" smtClean="0"/>
              <a:t>Emmonak</a:t>
            </a:r>
            <a:r>
              <a:rPr lang="en-US" b="1" dirty="0" smtClean="0"/>
              <a:t> (ENM) (PAEM)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49217" y="3704456"/>
            <a:ext cx="138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Northeast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5408" y="1400200"/>
            <a:ext cx="868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048" y="1328192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5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76" y="1400200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08" y="1328192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896" y="3650704"/>
            <a:ext cx="304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232" y="3632448"/>
            <a:ext cx="3048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448"/>
            <a:ext cx="3048000" cy="2286000"/>
          </a:xfrm>
          <a:prstGeom prst="rect">
            <a:avLst/>
          </a:prstGeom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968" y="1072098"/>
            <a:ext cx="1096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2208" y="3704456"/>
            <a:ext cx="148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Southwest</a:t>
            </a:r>
            <a:endParaRPr lang="en-US" b="1" dirty="0" smtClean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8265" y="3704456"/>
            <a:ext cx="79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W</a:t>
            </a:r>
            <a:r>
              <a:rPr lang="en-US" b="1" dirty="0" smtClean="0">
                <a:solidFill>
                  <a:srgbClr val="FFFFFF"/>
                </a:solidFill>
              </a:rPr>
              <a:t>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20" y="928082"/>
            <a:ext cx="1861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err="1" smtClean="0"/>
              <a:t>Chevak</a:t>
            </a:r>
            <a:r>
              <a:rPr lang="en-US" b="1" dirty="0" smtClean="0"/>
              <a:t> (VAK)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49217" y="3704456"/>
            <a:ext cx="1424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Southeast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5408" y="1400200"/>
            <a:ext cx="868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732786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76" y="1328192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08" y="1328192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896" y="3650704"/>
            <a:ext cx="304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232" y="3632448"/>
            <a:ext cx="3048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448"/>
            <a:ext cx="3048000" cy="2286000"/>
          </a:xfrm>
          <a:prstGeom prst="rect">
            <a:avLst/>
          </a:prstGeom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968" y="1072098"/>
            <a:ext cx="1096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2208" y="3704456"/>
            <a:ext cx="14813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Southwest</a:t>
            </a:r>
            <a:endParaRPr lang="en-US" b="1" dirty="0" smtClean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8265" y="3704456"/>
            <a:ext cx="79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FFFFFF"/>
                </a:solidFill>
              </a:rPr>
              <a:t>W</a:t>
            </a:r>
            <a:r>
              <a:rPr lang="en-US" b="1" dirty="0" smtClean="0">
                <a:solidFill>
                  <a:srgbClr val="FFFFFF"/>
                </a:solidFill>
              </a:rPr>
              <a:t>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20" y="928082"/>
            <a:ext cx="2877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err="1" smtClean="0"/>
              <a:t>Kasigluk</a:t>
            </a:r>
            <a:r>
              <a:rPr lang="en-US" b="1" dirty="0" smtClean="0"/>
              <a:t> (Z09) (PFKA)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49217" y="3704456"/>
            <a:ext cx="7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East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5408" y="1400200"/>
            <a:ext cx="138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Northeast</a:t>
            </a:r>
          </a:p>
        </p:txBody>
      </p:sp>
    </p:spTree>
    <p:extLst>
      <p:ext uri="{BB962C8B-B14F-4D97-AF65-F5344CB8AC3E}">
        <p14:creationId xmlns:p14="http://schemas.microsoft.com/office/powerpoint/2010/main" val="355367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376" y="1328192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408" y="1328192"/>
            <a:ext cx="304800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896" y="3650704"/>
            <a:ext cx="3048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232" y="3632448"/>
            <a:ext cx="3048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32448"/>
            <a:ext cx="3048000" cy="2286000"/>
          </a:xfrm>
          <a:prstGeom prst="rect">
            <a:avLst/>
          </a:prstGeom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887016" y="141288"/>
            <a:ext cx="5904656" cy="620712"/>
          </a:xfrm>
          <a:ln/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968" y="1072098"/>
            <a:ext cx="1096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2208" y="3704456"/>
            <a:ext cx="911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18265" y="3704456"/>
            <a:ext cx="1438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Northwest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20" y="928082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/>
              <a:t>Bethel (BET)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49217" y="3704456"/>
            <a:ext cx="14244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Southeast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15408" y="1400200"/>
            <a:ext cx="138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Northeast</a:t>
            </a:r>
          </a:p>
        </p:txBody>
      </p:sp>
    </p:spTree>
    <p:extLst>
      <p:ext uri="{BB962C8B-B14F-4D97-AF65-F5344CB8AC3E}">
        <p14:creationId xmlns:p14="http://schemas.microsoft.com/office/powerpoint/2010/main" val="2968973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815008" y="176064"/>
            <a:ext cx="5976664" cy="610840"/>
          </a:xfrm>
          <a:ln/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20 July 2017/DOY 201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>Yukon-Kuskokwim Delta</a:t>
            </a:r>
          </a:p>
        </p:txBody>
      </p:sp>
      <p:sp>
        <p:nvSpPr>
          <p:cNvPr id="5" name="Content Placeholder 11"/>
          <p:cNvSpPr txBox="1">
            <a:spLocks/>
          </p:cNvSpPr>
          <p:nvPr/>
        </p:nvSpPr>
        <p:spPr bwMode="auto">
          <a:xfrm>
            <a:off x="94928" y="1760240"/>
            <a:ext cx="338437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1pPr>
            <a:lvl2pPr marL="457200" indent="-2286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2pPr>
            <a:lvl3pPr marL="68897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3pPr>
            <a:lvl4pPr marL="974725" indent="-214313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4pPr>
            <a:lvl5pPr marL="12033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800">
                <a:solidFill>
                  <a:schemeClr val="tx1"/>
                </a:solidFill>
                <a:latin typeface="Arial"/>
                <a:ea typeface="ＭＳ Ｐゴシック" pitchFamily="25" charset="-128"/>
                <a:cs typeface="Arial"/>
              </a:defRPr>
            </a:lvl5pPr>
            <a:lvl6pPr marL="23971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6pPr>
            <a:lvl7pPr marL="28543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7pPr>
            <a:lvl8pPr marL="33115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8pPr>
            <a:lvl9pPr marL="3768725" indent="-215900" algn="l" defTabSz="862013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1900">
                <a:solidFill>
                  <a:schemeClr val="tx1"/>
                </a:solidFill>
                <a:latin typeface="+mn-lt"/>
                <a:ea typeface="ＭＳ Ｐゴシック" pitchFamily="25" charset="-128"/>
              </a:defRPr>
            </a:lvl9pPr>
          </a:lstStyle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b="1" dirty="0" smtClean="0">
                <a:latin typeface="Arial" charset="0"/>
                <a:ea typeface="Calibri" charset="0"/>
              </a:rPr>
              <a:t>Data Acquisitions</a:t>
            </a:r>
            <a:r>
              <a:rPr lang="en-US" sz="1600" dirty="0" smtClean="0">
                <a:latin typeface="Arial" charset="0"/>
                <a:ea typeface="Calibri" charset="0"/>
              </a:rPr>
              <a:t>: 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1, B17,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95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2, B16,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</a:t>
            </a:r>
            <a:r>
              <a:rPr lang="en-US" sz="1600" dirty="0" smtClean="0">
                <a:solidFill>
                  <a:srgbClr val="000000"/>
                </a:solidFill>
                <a:ea typeface="Calibri" charset="0"/>
              </a:rPr>
              <a:t>94</a:t>
            </a: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3, B19,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#97</a:t>
            </a:r>
            <a:endParaRPr lang="en-US" sz="1600" dirty="0" smtClean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4,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B18,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#96</a:t>
            </a:r>
            <a:endParaRPr lang="en-US" sz="1600" dirty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5, B15,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#93</a:t>
            </a:r>
            <a:endParaRPr lang="en-US" sz="1600" dirty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6, B14,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#94</a:t>
            </a:r>
            <a:endParaRPr lang="en-US" sz="1600" dirty="0" smtClean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Line 7, B13,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#91</a:t>
            </a:r>
            <a:endParaRPr lang="en-US" sz="1600" dirty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Arial" charset="0"/>
                <a:ea typeface="Calibri" charset="0"/>
              </a:rPr>
              <a:t>Line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Calibri" charset="0"/>
              </a:rPr>
              <a:t>8, B20, </a:t>
            </a:r>
            <a:r>
              <a:rPr lang="en-US" sz="1600" dirty="0">
                <a:solidFill>
                  <a:srgbClr val="000000"/>
                </a:solidFill>
                <a:ea typeface="Calibri" charset="0"/>
              </a:rPr>
              <a:t>Track Air #98</a:t>
            </a:r>
            <a:endParaRPr lang="en-US" sz="1600" dirty="0" smtClean="0">
              <a:solidFill>
                <a:srgbClr val="000000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Arial" charset="0"/>
                <a:ea typeface="Calibri" charset="0"/>
              </a:rPr>
              <a:t>Line 9, B21, </a:t>
            </a:r>
            <a:r>
              <a:rPr lang="en-US" sz="1600" b="1" dirty="0">
                <a:solidFill>
                  <a:srgbClr val="0000FF"/>
                </a:solidFill>
                <a:ea typeface="Calibri" charset="0"/>
              </a:rPr>
              <a:t>Track Air #</a:t>
            </a:r>
            <a:r>
              <a:rPr lang="en-US" sz="1600" b="1" dirty="0" smtClean="0">
                <a:solidFill>
                  <a:srgbClr val="0000FF"/>
                </a:solidFill>
                <a:ea typeface="Calibri" charset="0"/>
              </a:rPr>
              <a:t>99</a:t>
            </a:r>
            <a:endParaRPr lang="en-US" sz="1600" b="1" dirty="0" smtClean="0">
              <a:solidFill>
                <a:srgbClr val="0000FF"/>
              </a:solidFill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" charset="0"/>
              <a:ea typeface="Calibri" charset="0"/>
            </a:endParaRPr>
          </a:p>
          <a:p>
            <a:pPr marL="0" indent="0">
              <a:spcBef>
                <a:spcPct val="0"/>
              </a:spcBef>
              <a:spcAft>
                <a:spcPts val="0"/>
              </a:spcAft>
              <a:buNone/>
            </a:pPr>
            <a:endParaRPr lang="en-US" sz="1600" dirty="0" smtClean="0">
              <a:latin typeface="Arial" charset="0"/>
              <a:ea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928" y="968152"/>
            <a:ext cx="28083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Planned flight lines</a:t>
            </a:r>
          </a:p>
          <a:p>
            <a:r>
              <a:rPr lang="en-US" sz="1600" b="1" dirty="0" smtClean="0"/>
              <a:t>YK Delta </a:t>
            </a:r>
            <a:endParaRPr lang="en-US" sz="1600" b="1" dirty="0"/>
          </a:p>
        </p:txBody>
      </p:sp>
      <p:pic>
        <p:nvPicPr>
          <p:cNvPr id="6" name="Picture 5" descr="Screen Shot 2017-07-20 at 15.00.2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173" y="896144"/>
            <a:ext cx="5077707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7656" y="176024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83560" y="1576154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72276" y="107209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07496" y="251225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80188" y="3560440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31432" y="4168442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6212" y="4424536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7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31632" y="431245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8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95728" y="4312458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9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3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6210" tIns="43105" rIns="86210" bIns="43105" numCol="1" anchor="t" anchorCtr="0" compatLnSpc="1">
        <a:prstTxWarp prst="textNoShape">
          <a:avLst/>
        </a:prstTxWarp>
        <a:spAutoFit/>
      </a:bodyPr>
      <a:lstStyle>
        <a:defPPr marL="0" marR="0" indent="0" algn="ctr" defTabSz="8620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86210" tIns="43105" rIns="86210" bIns="43105" numCol="1" anchor="t" anchorCtr="0" compatLnSpc="1">
        <a:prstTxWarp prst="textNoShape">
          <a:avLst/>
        </a:prstTxWarp>
        <a:spAutoFit/>
      </a:bodyPr>
      <a:lstStyle>
        <a:defPPr marL="0" marR="0" indent="0" algn="ctr" defTabSz="8620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2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2080596782</TotalTime>
  <Words>1411</Words>
  <Application>Microsoft Macintosh PowerPoint</Application>
  <PresentationFormat>Custom</PresentationFormat>
  <Paragraphs>239</Paragraphs>
  <Slides>23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Default Design</vt:lpstr>
      <vt:lpstr>Photo Editor Photo</vt:lpstr>
      <vt:lpstr>PowerPoint Presentation</vt:lpstr>
      <vt:lpstr>20 July 2017/DOY 201 Yukon-Kuskokwim Delta</vt:lpstr>
      <vt:lpstr>20 July 2017/DOY 201 72-Hour Look Ahead</vt:lpstr>
      <vt:lpstr>20 July 2017/DOY 201 Yukon-Kuskokwim Delta</vt:lpstr>
      <vt:lpstr>20 July 2017/DOY 201 Yukon-Kuskokwim Delta</vt:lpstr>
      <vt:lpstr>20 July 2017/DOY 201 Yukon-Kuskokwim Delta</vt:lpstr>
      <vt:lpstr>20 July 2017/DOY 201 Yukon-Kuskokwim Delta</vt:lpstr>
      <vt:lpstr>20 July 2017/DOY 201 Yukon-Kuskokwim Delta</vt:lpstr>
      <vt:lpstr>20 July 2017/DOY 201 Yukon-Kuskokwim Delta</vt:lpstr>
      <vt:lpstr>20 July 2017/DOY 201 Yukon-Kuskokwim Delta</vt:lpstr>
      <vt:lpstr>20 July 2017/DOY 201 Yukon-Kuskokwim Delta</vt:lpstr>
      <vt:lpstr>20 July 2017/DOY 201 Yukon-Kuskokwim Delta</vt:lpstr>
      <vt:lpstr>20 July 2017/DOY 201 Yukon-Kuskokwim Delta</vt:lpstr>
      <vt:lpstr>20 July 2017/DOY 201 Yukon-Kuskokwim Delta</vt:lpstr>
      <vt:lpstr>20 July 2017/DOY 201 Yukon-Kuskokwim Delta</vt:lpstr>
      <vt:lpstr>20 July 2017/DOY 201 Yukon-Kuskokwim Delta</vt:lpstr>
      <vt:lpstr>20 July 2017/DOY 201 Yukon-Kuskokwim Delta</vt:lpstr>
      <vt:lpstr>PowerPoint Presentation</vt:lpstr>
      <vt:lpstr>20 July 2017/DOY 201 Yukon-Kuskokwim Delta</vt:lpstr>
      <vt:lpstr>7 July 2017/DOY 188 Yukon-Kuskokwim Delta</vt:lpstr>
      <vt:lpstr>20 July 2017/DOY 201 Yukon-Kuskokwim Delta</vt:lpstr>
      <vt:lpstr>20 July 2017/DOY 201 Yukon-Kuskokwim Delta</vt:lpstr>
      <vt:lpstr>20 July 2017/DOY 201 Yukon-Kuskokwim Delta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cp:lastModifiedBy>Leanne Kendig</cp:lastModifiedBy>
  <cp:revision>3631</cp:revision>
  <cp:lastPrinted>2012-09-27T19:06:18Z</cp:lastPrinted>
  <dcterms:created xsi:type="dcterms:W3CDTF">2011-01-14T21:06:41Z</dcterms:created>
  <dcterms:modified xsi:type="dcterms:W3CDTF">2017-08-14T23:59:19Z</dcterms:modified>
</cp:coreProperties>
</file>